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66" r:id="rId3"/>
    <p:sldId id="257" r:id="rId4"/>
    <p:sldId id="260" r:id="rId5"/>
    <p:sldId id="258" r:id="rId6"/>
    <p:sldId id="267" r:id="rId7"/>
    <p:sldId id="268" r:id="rId8"/>
    <p:sldId id="269" r:id="rId9"/>
    <p:sldId id="259" r:id="rId10"/>
    <p:sldId id="261" r:id="rId11"/>
    <p:sldId id="262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m jones" initials="sj" lastIdx="1" clrIdx="0">
    <p:extLst>
      <p:ext uri="{19B8F6BF-5375-455C-9EA6-DF929625EA0E}">
        <p15:presenceInfo xmlns:p15="http://schemas.microsoft.com/office/powerpoint/2012/main" userId="3878a3adf2d1ce4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B4930-D914-4F16-AF10-438E234B2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00ACE-5CA8-4704-B004-DAC686E4CB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CE17C-5E7E-4779-AFD8-0FAAAD9AD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6228F-AE2F-4E41-956B-CA0ED133C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4DFC3-E565-4C39-BF74-2998E9269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839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C9C4E-0059-41E0-9479-0F9CA96EE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6727DE-5C23-4E88-9F51-2F810BC9A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3994A-D065-450D-8933-0DEEBFD3D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043AA-D7CC-48EF-812D-F455819CB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F100D-098B-44FF-8F84-DFA3B403D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76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D63EF8-0EAF-47D9-A4FF-AC7C46654C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FA263C-DABF-4C9A-A7FD-6C988262F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1FAE7-BC83-4703-AA15-900431680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73911-B6AC-4FC0-8F7E-7476EC98F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6CF5F-BD5B-4DF5-BB01-5E939C047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90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97948-BC2F-488E-BF34-40188B62B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9C17B-DFE1-45DF-82CE-655EFD9D0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A3E20-BC28-4656-B3C9-5B91BD19D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68BFD-DA3C-428C-B704-FE7DBE860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DBD10-89F3-415E-A4F0-27A7F4688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9273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8CD2D-6658-49FC-BDF8-0206EDBB8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E01DF-5606-42F9-8FDD-4623800D0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631F6-21C7-46AF-B61B-A863E758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5B44E-12BB-4508-A34A-61CF43E38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EA2F1-817D-45F9-B463-1FE0130B8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290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5D706-4158-4BFE-9CED-64ED048E9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B1C58-58BA-41B1-8F76-5661E16AC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797ED7-17B8-4ED2-A893-287FFD95A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95C473-3823-48C4-99D9-CB8C0EBB4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431AB-001F-43BA-9C30-7EC8F5FFF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1D888D-224A-4274-9314-CBB0EF240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511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83F91-BC3C-4448-BF17-41BD54814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E0609-D5FE-438E-89C1-3C2A8A530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B65D38-2FCB-48E8-AAAC-72A297B67E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76890F-07AB-4A45-813C-C2D1FCCD82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248960-690D-4266-B865-A1E095C9D5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B4A3A2-B7F8-453E-8A6D-4537EA2E8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D44E66-0BD0-4552-8738-BD5E81A01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85EDD9-5D9D-418C-8BAB-435FA76BE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920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73D51-6973-429D-B3FA-4A64C17FC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5969C-1652-4684-A11B-27810E560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812B2A-CF9A-490E-A370-63826BBFD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E00BFD-4859-4F03-89D5-71EFDC76C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68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9358AF-DE56-422D-80FB-AE3ADD778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2F1EE3-698A-40F4-9021-4685953F4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A462F6-3465-4EEC-9F61-C13BD7B7D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197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97270-7740-43E6-8001-5096C0878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9009D-09A1-4DA3-AEF4-35C8A5848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68546-ABC7-49CB-B7D7-A045DF5F53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98794-349E-4083-B705-AFA6C0446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6587AC-EA4A-4E92-93C0-1FDA75D79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3DAF01-A827-4728-8981-64805BC11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26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914B8-CC36-4578-BA03-C7493B8FA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5FC4F5-9F5B-4651-9600-DB3E90BA43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BC610D-5B69-48F1-ACD9-64A891505F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1A691A-EDF4-49EC-ADC5-7CB299205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6F26B8-4E42-427B-B66D-03B0ADEEA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E94B4E-5C72-495B-B43F-0D2DE018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352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2FA74-EFCA-4007-AC21-F076EDEB5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6519DE-10B0-41DF-A37C-660346BBC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D2D0CB-DEF9-468B-903A-628EE32F94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F3FFF-AEC9-4F0C-98F7-13672066DC4A}" type="datetimeFigureOut">
              <a:rPr lang="en-GB" smtClean="0"/>
              <a:t>02/01/2021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8B553-C3DA-408A-9F9D-25EE884DF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C6F03-F436-479D-971C-301F416688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B0B3E-4281-4698-82C6-5748983AD3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325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439A7-6BAE-43F0-9CFB-65C0C71D8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950" y="16545"/>
            <a:ext cx="11906250" cy="1790016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Pharmacokinetic / Pharmacodynamic </a:t>
            </a:r>
            <a:br>
              <a:rPr lang="en-GB" dirty="0"/>
            </a:br>
            <a:r>
              <a:rPr lang="en-GB" dirty="0"/>
              <a:t>analysis of experimental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D1901D-26F0-4BBE-BAF3-5F44C0EE66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950" y="1718322"/>
            <a:ext cx="9144000" cy="1655762"/>
          </a:xfrm>
        </p:spPr>
        <p:txBody>
          <a:bodyPr/>
          <a:lstStyle/>
          <a:p>
            <a:pPr algn="l"/>
            <a:r>
              <a:rPr lang="en-GB" dirty="0"/>
              <a:t>Data provided by Medicines for Malaria Venture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3DF56C-CCB0-4573-8697-CE0552B4F444}"/>
              </a:ext>
            </a:extLst>
          </p:cNvPr>
          <p:cNvSpPr txBox="1"/>
          <p:nvPr/>
        </p:nvSpPr>
        <p:spPr>
          <a:xfrm>
            <a:off x="346069" y="2533325"/>
            <a:ext cx="71945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About me (briefly):</a:t>
            </a:r>
          </a:p>
          <a:p>
            <a:endParaRPr lang="en-GB" dirty="0"/>
          </a:p>
          <a:p>
            <a:r>
              <a:rPr lang="en-GB" dirty="0"/>
              <a:t>MSc Epidemiology Imperial College London 2014</a:t>
            </a:r>
          </a:p>
          <a:p>
            <a:r>
              <a:rPr lang="en-GB" dirty="0"/>
              <a:t>PhD Liverpool School of Tropical Medicine 2019 </a:t>
            </a:r>
          </a:p>
          <a:p>
            <a:endParaRPr lang="en-GB" dirty="0"/>
          </a:p>
          <a:p>
            <a:r>
              <a:rPr lang="en-GB" dirty="0"/>
              <a:t>Research portfolio: </a:t>
            </a:r>
          </a:p>
          <a:p>
            <a:endParaRPr lang="en-GB" dirty="0"/>
          </a:p>
          <a:p>
            <a:r>
              <a:rPr lang="en-GB" dirty="0"/>
              <a:t>Modelling drug treatment of malaria in simulated patients </a:t>
            </a:r>
          </a:p>
          <a:p>
            <a:r>
              <a:rPr lang="en-GB" dirty="0"/>
              <a:t>Time course to treatment failure (recrudescence)</a:t>
            </a:r>
          </a:p>
          <a:p>
            <a:r>
              <a:rPr lang="en-GB" dirty="0"/>
              <a:t>Accuracy of genotyping methods</a:t>
            </a:r>
          </a:p>
          <a:p>
            <a:r>
              <a:rPr lang="en-GB" dirty="0"/>
              <a:t>Models of severe malaria pathology (sequestered parasites)</a:t>
            </a:r>
          </a:p>
          <a:p>
            <a:r>
              <a:rPr lang="en-GB" dirty="0"/>
              <a:t>Consequences of antimalarial resistance</a:t>
            </a:r>
          </a:p>
          <a:p>
            <a:r>
              <a:rPr lang="en-GB" dirty="0"/>
              <a:t>Simulation of insecticide deployment strategies 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822005-EB2D-4D00-8AEC-BFB94BA46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150" y="2086992"/>
            <a:ext cx="3181362" cy="329546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41000D-8DAD-46F1-89CE-1F2AD791F7BB}"/>
              </a:ext>
            </a:extLst>
          </p:cNvPr>
          <p:cNvSpPr txBox="1"/>
          <p:nvPr/>
        </p:nvSpPr>
        <p:spPr>
          <a:xfrm>
            <a:off x="8918569" y="5478218"/>
            <a:ext cx="3273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 Jones</a:t>
            </a:r>
          </a:p>
        </p:txBody>
      </p:sp>
    </p:spTree>
    <p:extLst>
      <p:ext uri="{BB962C8B-B14F-4D97-AF65-F5344CB8AC3E}">
        <p14:creationId xmlns:p14="http://schemas.microsoft.com/office/powerpoint/2010/main" val="3134028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7611B-98ED-46E8-932B-0EA77C0A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F05AF-6967-4DE7-AB93-6765B50A6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Drug </a:t>
            </a:r>
            <a:r>
              <a:rPr lang="en-GB" dirty="0" err="1"/>
              <a:t>conc</a:t>
            </a:r>
            <a:r>
              <a:rPr lang="en-GB" dirty="0"/>
              <a:t> / dose. </a:t>
            </a:r>
          </a:p>
        </p:txBody>
      </p:sp>
    </p:spTree>
    <p:extLst>
      <p:ext uri="{BB962C8B-B14F-4D97-AF65-F5344CB8AC3E}">
        <p14:creationId xmlns:p14="http://schemas.microsoft.com/office/powerpoint/2010/main" val="2395589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7D277-829B-4A05-B3C4-BDBEE3312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DD250-CC23-4C22-A506-4C6F0947B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Compartments </a:t>
            </a:r>
          </a:p>
        </p:txBody>
      </p:sp>
    </p:spTree>
    <p:extLst>
      <p:ext uri="{BB962C8B-B14F-4D97-AF65-F5344CB8AC3E}">
        <p14:creationId xmlns:p14="http://schemas.microsoft.com/office/powerpoint/2010/main" val="2963674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44861-3951-4BF9-BB18-C52FEA5B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10733-BC5C-4289-BB7C-6D5FD8DF5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Fitting w software? </a:t>
            </a:r>
          </a:p>
        </p:txBody>
      </p:sp>
    </p:spTree>
    <p:extLst>
      <p:ext uri="{BB962C8B-B14F-4D97-AF65-F5344CB8AC3E}">
        <p14:creationId xmlns:p14="http://schemas.microsoft.com/office/powerpoint/2010/main" val="4221044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CAA60-D1A5-4523-9137-0D4B9EC8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4F723-9403-4556-A084-5E5B48F59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Parameter estimates example / predicted fit </a:t>
            </a:r>
          </a:p>
        </p:txBody>
      </p:sp>
    </p:spTree>
    <p:extLst>
      <p:ext uri="{BB962C8B-B14F-4D97-AF65-F5344CB8AC3E}">
        <p14:creationId xmlns:p14="http://schemas.microsoft.com/office/powerpoint/2010/main" val="362379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2FD19-12FE-41DD-BCED-98BABBC73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69D12-9706-4CEB-98FA-9648B489E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Back to ODEs to predict what happens with alternate dose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3370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B02E-435A-49C2-B8B4-D24B4AB68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97545-1B8C-488F-A8B6-565470DA0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Dosing combi.. </a:t>
            </a:r>
          </a:p>
        </p:txBody>
      </p:sp>
    </p:spTree>
    <p:extLst>
      <p:ext uri="{BB962C8B-B14F-4D97-AF65-F5344CB8AC3E}">
        <p14:creationId xmlns:p14="http://schemas.microsoft.com/office/powerpoint/2010/main" val="38047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4B9A03D-BCE9-43E8-AF3E-43371FC59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667" y="75979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wrap="square">
            <a:normAutofit/>
          </a:bodyPr>
          <a:lstStyle/>
          <a:p>
            <a:pPr algn="ctr"/>
            <a:r>
              <a:rPr lang="en-GB" sz="2800" b="1" dirty="0"/>
              <a:t>Provided with data-set…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69C51F-E78F-4801-B114-698C10EAC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720" y="833109"/>
            <a:ext cx="4342287" cy="1124025"/>
          </a:xfrm>
          <a:prstGeom prst="rect">
            <a:avLst/>
          </a:prstGeom>
          <a:solidFill>
            <a:srgbClr val="C00000">
              <a:alpha val="13000"/>
            </a:srgbClr>
          </a:solidFill>
          <a:effectLst>
            <a:reflection blurRad="6350" stA="50000" endA="300" endPos="55000" dir="5400000" sy="-100000" algn="bl" rotWithShape="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6A955B9-7929-4167-AC63-81F4785052F4}"/>
              </a:ext>
            </a:extLst>
          </p:cNvPr>
          <p:cNvSpPr txBox="1"/>
          <p:nvPr/>
        </p:nvSpPr>
        <p:spPr>
          <a:xfrm>
            <a:off x="6407428" y="195606"/>
            <a:ext cx="2752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+mj-lt"/>
              </a:rPr>
              <a:t>Task: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683649F-C280-47DD-8578-49ACE10EC018}"/>
              </a:ext>
            </a:extLst>
          </p:cNvPr>
          <p:cNvSpPr txBox="1"/>
          <p:nvPr/>
        </p:nvSpPr>
        <p:spPr>
          <a:xfrm>
            <a:off x="6275069" y="950064"/>
            <a:ext cx="5721130" cy="16663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“After a graphical analysis of the data, please provide the methodology you would use to build a PKPD model that helps understand the interaction between A and B. How would you then use this model to assess the efficacy of the combination in patients?”</a:t>
            </a:r>
            <a:endParaRPr lang="en-GB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3963505-936B-405E-A497-6DDE5CFA28CC}"/>
              </a:ext>
            </a:extLst>
          </p:cNvPr>
          <p:cNvSpPr/>
          <p:nvPr/>
        </p:nvSpPr>
        <p:spPr>
          <a:xfrm>
            <a:off x="241520" y="2969817"/>
            <a:ext cx="1828800" cy="7571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Study 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90B5DB-72FD-45D7-9486-3850DF57EF71}"/>
              </a:ext>
            </a:extLst>
          </p:cNvPr>
          <p:cNvSpPr/>
          <p:nvPr/>
        </p:nvSpPr>
        <p:spPr>
          <a:xfrm>
            <a:off x="2260820" y="2969817"/>
            <a:ext cx="1828800" cy="7571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Study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E4A3252-3C22-4C55-B765-58F7EC27A1CA}"/>
              </a:ext>
            </a:extLst>
          </p:cNvPr>
          <p:cNvSpPr/>
          <p:nvPr/>
        </p:nvSpPr>
        <p:spPr>
          <a:xfrm>
            <a:off x="4267200" y="2969817"/>
            <a:ext cx="1828800" cy="7571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Study 3</a:t>
            </a:r>
          </a:p>
        </p:txBody>
      </p:sp>
      <p:pic>
        <p:nvPicPr>
          <p:cNvPr id="1026" name="Picture 2" descr="Free Cartoon Mice, Download Free Clip Art, Free Clip Art on Clipart Library">
            <a:extLst>
              <a:ext uri="{FF2B5EF4-FFF2-40B4-BE49-F238E27FC236}">
                <a16:creationId xmlns:a16="http://schemas.microsoft.com/office/drawing/2014/main" id="{4C6C7020-0E5F-4AE9-9CEA-9A591605E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60" y="2006154"/>
            <a:ext cx="858862" cy="847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8E7A8E8-4770-4180-A8CF-9574B24F1EC1}"/>
              </a:ext>
            </a:extLst>
          </p:cNvPr>
          <p:cNvSpPr txBox="1"/>
          <p:nvPr/>
        </p:nvSpPr>
        <p:spPr>
          <a:xfrm>
            <a:off x="1079720" y="2484283"/>
            <a:ext cx="4576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Murine data – experiments conducted on mice</a:t>
            </a:r>
          </a:p>
        </p:txBody>
      </p:sp>
      <p:sp>
        <p:nvSpPr>
          <p:cNvPr id="35" name="Cylinder 34">
            <a:extLst>
              <a:ext uri="{FF2B5EF4-FFF2-40B4-BE49-F238E27FC236}">
                <a16:creationId xmlns:a16="http://schemas.microsoft.com/office/drawing/2014/main" id="{F753C695-B202-4128-962B-D2E3E47FEF9E}"/>
              </a:ext>
            </a:extLst>
          </p:cNvPr>
          <p:cNvSpPr/>
          <p:nvPr/>
        </p:nvSpPr>
        <p:spPr>
          <a:xfrm>
            <a:off x="522009" y="3866298"/>
            <a:ext cx="1297265" cy="75713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Compound A</a:t>
            </a:r>
          </a:p>
        </p:txBody>
      </p:sp>
      <p:sp>
        <p:nvSpPr>
          <p:cNvPr id="37" name="Cylinder 36">
            <a:extLst>
              <a:ext uri="{FF2B5EF4-FFF2-40B4-BE49-F238E27FC236}">
                <a16:creationId xmlns:a16="http://schemas.microsoft.com/office/drawing/2014/main" id="{45A21555-0869-4CF6-B196-293149CD4C9A}"/>
              </a:ext>
            </a:extLst>
          </p:cNvPr>
          <p:cNvSpPr/>
          <p:nvPr/>
        </p:nvSpPr>
        <p:spPr>
          <a:xfrm>
            <a:off x="2526587" y="3866298"/>
            <a:ext cx="1297265" cy="757130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Compound B</a:t>
            </a:r>
          </a:p>
        </p:txBody>
      </p:sp>
      <p:sp>
        <p:nvSpPr>
          <p:cNvPr id="39" name="Cylinder 38">
            <a:extLst>
              <a:ext uri="{FF2B5EF4-FFF2-40B4-BE49-F238E27FC236}">
                <a16:creationId xmlns:a16="http://schemas.microsoft.com/office/drawing/2014/main" id="{9E67E846-8C07-4142-958F-763E23BE2958}"/>
              </a:ext>
            </a:extLst>
          </p:cNvPr>
          <p:cNvSpPr/>
          <p:nvPr/>
        </p:nvSpPr>
        <p:spPr>
          <a:xfrm>
            <a:off x="4531165" y="4447323"/>
            <a:ext cx="1297265" cy="757130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Compound B</a:t>
            </a:r>
          </a:p>
        </p:txBody>
      </p:sp>
      <p:sp>
        <p:nvSpPr>
          <p:cNvPr id="38" name="Cylinder 37">
            <a:extLst>
              <a:ext uri="{FF2B5EF4-FFF2-40B4-BE49-F238E27FC236}">
                <a16:creationId xmlns:a16="http://schemas.microsoft.com/office/drawing/2014/main" id="{46FF4FDC-7D46-4E80-AB87-085293F7D306}"/>
              </a:ext>
            </a:extLst>
          </p:cNvPr>
          <p:cNvSpPr/>
          <p:nvPr/>
        </p:nvSpPr>
        <p:spPr>
          <a:xfrm>
            <a:off x="4531165" y="3876102"/>
            <a:ext cx="1297265" cy="75713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Compound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89A8ECA-82C8-4394-BA38-37307C59A988}"/>
              </a:ext>
            </a:extLst>
          </p:cNvPr>
          <p:cNvSpPr txBox="1"/>
          <p:nvPr/>
        </p:nvSpPr>
        <p:spPr>
          <a:xfrm>
            <a:off x="522996" y="5290583"/>
            <a:ext cx="51331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 doses given of each drug: 0h, 24h, 48h, 72h</a:t>
            </a:r>
          </a:p>
          <a:p>
            <a:r>
              <a:rPr lang="en-GB" dirty="0"/>
              <a:t>Measured: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Drug concentration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Response (change in number of parasitized erythrocytes)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17D8DBA0-1846-4FDB-AF76-CCBDC2A11894}"/>
              </a:ext>
            </a:extLst>
          </p:cNvPr>
          <p:cNvSpPr/>
          <p:nvPr/>
        </p:nvSpPr>
        <p:spPr>
          <a:xfrm>
            <a:off x="6600819" y="2722167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Clean up the data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D459513D-889C-402A-A5C5-EEE0B8F47452}"/>
              </a:ext>
            </a:extLst>
          </p:cNvPr>
          <p:cNvSpPr/>
          <p:nvPr/>
        </p:nvSpPr>
        <p:spPr>
          <a:xfrm>
            <a:off x="6625796" y="3536694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Visualize concentration and response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F8C0F581-0E78-427D-B9B4-B30A81CFA931}"/>
              </a:ext>
            </a:extLst>
          </p:cNvPr>
          <p:cNvSpPr/>
          <p:nvPr/>
        </p:nvSpPr>
        <p:spPr>
          <a:xfrm>
            <a:off x="6650316" y="4303628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Build pharmacokinetic models to describe drug concentration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02ACAFFC-1255-47D4-9237-AE994EB8F0F7}"/>
              </a:ext>
            </a:extLst>
          </p:cNvPr>
          <p:cNvSpPr/>
          <p:nvPr/>
        </p:nvSpPr>
        <p:spPr>
          <a:xfrm>
            <a:off x="6610344" y="5116178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Build pharmacodynamic models to describe drug response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9C91DC-D009-4E49-B380-45DCB6124F42}"/>
              </a:ext>
            </a:extLst>
          </p:cNvPr>
          <p:cNvSpPr/>
          <p:nvPr/>
        </p:nvSpPr>
        <p:spPr>
          <a:xfrm>
            <a:off x="6600818" y="5907936"/>
            <a:ext cx="5019675" cy="78033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 a combined PK/PD model to predict the outcome of combination therapy in human patients</a:t>
            </a:r>
          </a:p>
        </p:txBody>
      </p:sp>
    </p:spTree>
    <p:extLst>
      <p:ext uri="{BB962C8B-B14F-4D97-AF65-F5344CB8AC3E}">
        <p14:creationId xmlns:p14="http://schemas.microsoft.com/office/powerpoint/2010/main" val="2755276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CB98B-C549-402D-806B-8A39F7B81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1B5A8-D336-4FAC-8C94-D1B02B29E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All code written in R (version 4.0.3)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https://github.com/SamJ-28/PKPD</a:t>
            </a:r>
          </a:p>
        </p:txBody>
      </p:sp>
      <p:pic>
        <p:nvPicPr>
          <p:cNvPr id="2050" name="Picture 2" descr="GitHub Logos and Usage · GitHub">
            <a:extLst>
              <a:ext uri="{FF2B5EF4-FFF2-40B4-BE49-F238E27FC236}">
                <a16:creationId xmlns:a16="http://schemas.microsoft.com/office/drawing/2014/main" id="{8D201985-A3CD-4C6F-B928-436E88FAD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9349" y="2062162"/>
            <a:ext cx="2733675" cy="273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5563AF4-A738-425E-A658-3019211EB439}"/>
              </a:ext>
            </a:extLst>
          </p:cNvPr>
          <p:cNvSpPr/>
          <p:nvPr/>
        </p:nvSpPr>
        <p:spPr>
          <a:xfrm>
            <a:off x="2088159" y="4867275"/>
            <a:ext cx="2571750" cy="8143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FileName.R</a:t>
            </a:r>
            <a:endParaRPr lang="en-GB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EA092C-E176-424B-97D6-C0F6F4CCAFF8}"/>
              </a:ext>
            </a:extLst>
          </p:cNvPr>
          <p:cNvCxnSpPr>
            <a:cxnSpLocks/>
          </p:cNvCxnSpPr>
          <p:nvPr/>
        </p:nvCxnSpPr>
        <p:spPr>
          <a:xfrm flipH="1" flipV="1">
            <a:off x="4921847" y="5384181"/>
            <a:ext cx="1866900" cy="561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5D94A15-0168-4B01-93C8-B5AA0C03A023}"/>
              </a:ext>
            </a:extLst>
          </p:cNvPr>
          <p:cNvSpPr txBox="1"/>
          <p:nvPr/>
        </p:nvSpPr>
        <p:spPr>
          <a:xfrm>
            <a:off x="6884196" y="5517028"/>
            <a:ext cx="30670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Indicates the file used in the analysis</a:t>
            </a:r>
          </a:p>
        </p:txBody>
      </p:sp>
      <p:pic>
        <p:nvPicPr>
          <p:cNvPr id="10" name="Picture 2" descr="GitHub Logos and Usage · GitHub">
            <a:extLst>
              <a:ext uri="{FF2B5EF4-FFF2-40B4-BE49-F238E27FC236}">
                <a16:creationId xmlns:a16="http://schemas.microsoft.com/office/drawing/2014/main" id="{FF30DF07-B541-4931-AE3A-FAE3C5A68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002" y="4865069"/>
            <a:ext cx="800100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038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7A1262F-D518-445C-B5CA-546AFCFECCC6}"/>
              </a:ext>
            </a:extLst>
          </p:cNvPr>
          <p:cNvSpPr/>
          <p:nvPr/>
        </p:nvSpPr>
        <p:spPr>
          <a:xfrm>
            <a:off x="238118" y="79460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Clean up the data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CB9C25A-AA7A-444C-A2F0-0DE2F9B0AB08}"/>
              </a:ext>
            </a:extLst>
          </p:cNvPr>
          <p:cNvSpPr/>
          <p:nvPr/>
        </p:nvSpPr>
        <p:spPr>
          <a:xfrm>
            <a:off x="5429243" y="79460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Visualize </a:t>
            </a:r>
            <a:r>
              <a:rPr lang="en-GB" dirty="0">
                <a:solidFill>
                  <a:srgbClr val="FF0000"/>
                </a:solidFill>
              </a:rPr>
              <a:t>concentration</a:t>
            </a:r>
            <a:r>
              <a:rPr lang="en-GB" dirty="0"/>
              <a:t> and response</a:t>
            </a:r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1079D58D-AD44-4EB0-AD99-BC83DBF3A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340" y="1147953"/>
            <a:ext cx="8275320" cy="52669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0927C8-D4CB-469C-BF44-8C04F739D54F}"/>
              </a:ext>
            </a:extLst>
          </p:cNvPr>
          <p:cNvSpPr txBox="1"/>
          <p:nvPr/>
        </p:nvSpPr>
        <p:spPr>
          <a:xfrm>
            <a:off x="66675" y="1800225"/>
            <a:ext cx="205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Note: concentration records below LLOQ were censored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5BDDC2F-60BE-41D0-8318-C04096E19614}"/>
              </a:ext>
            </a:extLst>
          </p:cNvPr>
          <p:cNvSpPr/>
          <p:nvPr/>
        </p:nvSpPr>
        <p:spPr>
          <a:xfrm>
            <a:off x="909157" y="6257924"/>
            <a:ext cx="1644046" cy="5206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Plotting.R</a:t>
            </a:r>
            <a:endParaRPr lang="en-GB" dirty="0"/>
          </a:p>
          <a:p>
            <a:pPr algn="ctr"/>
            <a:r>
              <a:rPr lang="en-GB" dirty="0" err="1"/>
              <a:t>Functions.R</a:t>
            </a:r>
            <a:endParaRPr lang="en-GB" dirty="0"/>
          </a:p>
        </p:txBody>
      </p:sp>
      <p:pic>
        <p:nvPicPr>
          <p:cNvPr id="11" name="Picture 2" descr="GitHub Logos and Usage · GitHub">
            <a:extLst>
              <a:ext uri="{FF2B5EF4-FFF2-40B4-BE49-F238E27FC236}">
                <a16:creationId xmlns:a16="http://schemas.microsoft.com/office/drawing/2014/main" id="{D74F110D-8760-40E0-A429-4EF7A0976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50564"/>
            <a:ext cx="511481" cy="5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962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7A1262F-D518-445C-B5CA-546AFCFECCC6}"/>
              </a:ext>
            </a:extLst>
          </p:cNvPr>
          <p:cNvSpPr/>
          <p:nvPr/>
        </p:nvSpPr>
        <p:spPr>
          <a:xfrm>
            <a:off x="238118" y="79460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Clean up the data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CB9C25A-AA7A-444C-A2F0-0DE2F9B0AB08}"/>
              </a:ext>
            </a:extLst>
          </p:cNvPr>
          <p:cNvSpPr/>
          <p:nvPr/>
        </p:nvSpPr>
        <p:spPr>
          <a:xfrm>
            <a:off x="5429243" y="79460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Visualize </a:t>
            </a:r>
            <a:r>
              <a:rPr lang="en-GB" dirty="0">
                <a:solidFill>
                  <a:srgbClr val="FF0000"/>
                </a:solidFill>
              </a:rPr>
              <a:t>concentration</a:t>
            </a:r>
            <a:r>
              <a:rPr lang="en-GB" dirty="0"/>
              <a:t> and response</a:t>
            </a:r>
          </a:p>
        </p:txBody>
      </p:sp>
      <p:pic>
        <p:nvPicPr>
          <p:cNvPr id="10" name="Picture 9" descr="Chart, radar chart&#10;&#10;Description automatically generated">
            <a:extLst>
              <a:ext uri="{FF2B5EF4-FFF2-40B4-BE49-F238E27FC236}">
                <a16:creationId xmlns:a16="http://schemas.microsoft.com/office/drawing/2014/main" id="{6A660DB5-3AA4-40AA-985F-E1D337AF1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340" y="1109853"/>
            <a:ext cx="8275320" cy="526694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8C61E73-BB9B-4480-ACD5-FBD7ED8FA12E}"/>
              </a:ext>
            </a:extLst>
          </p:cNvPr>
          <p:cNvSpPr/>
          <p:nvPr/>
        </p:nvSpPr>
        <p:spPr>
          <a:xfrm>
            <a:off x="909157" y="6257924"/>
            <a:ext cx="1644046" cy="5206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Plotting.R</a:t>
            </a:r>
            <a:endParaRPr lang="en-GB" dirty="0"/>
          </a:p>
          <a:p>
            <a:pPr algn="ctr"/>
            <a:r>
              <a:rPr lang="en-GB" dirty="0" err="1"/>
              <a:t>Functions.R</a:t>
            </a:r>
            <a:endParaRPr lang="en-GB" dirty="0"/>
          </a:p>
        </p:txBody>
      </p:sp>
      <p:pic>
        <p:nvPicPr>
          <p:cNvPr id="12" name="Picture 2" descr="GitHub Logos and Usage · GitHub">
            <a:extLst>
              <a:ext uri="{FF2B5EF4-FFF2-40B4-BE49-F238E27FC236}">
                <a16:creationId xmlns:a16="http://schemas.microsoft.com/office/drawing/2014/main" id="{232B04D7-DDB7-4273-9544-C469E96DC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50564"/>
            <a:ext cx="511481" cy="5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073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7A1262F-D518-445C-B5CA-546AFCFECCC6}"/>
              </a:ext>
            </a:extLst>
          </p:cNvPr>
          <p:cNvSpPr/>
          <p:nvPr/>
        </p:nvSpPr>
        <p:spPr>
          <a:xfrm>
            <a:off x="238118" y="79460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Clean up the data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CB9C25A-AA7A-444C-A2F0-0DE2F9B0AB08}"/>
              </a:ext>
            </a:extLst>
          </p:cNvPr>
          <p:cNvSpPr/>
          <p:nvPr/>
        </p:nvSpPr>
        <p:spPr>
          <a:xfrm>
            <a:off x="5429243" y="79460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Visualize </a:t>
            </a:r>
            <a:r>
              <a:rPr lang="en-GB" dirty="0">
                <a:solidFill>
                  <a:srgbClr val="FF0000"/>
                </a:solidFill>
              </a:rPr>
              <a:t>concentration</a:t>
            </a:r>
            <a:r>
              <a:rPr lang="en-GB" dirty="0"/>
              <a:t> and response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D6A2781-F30C-4892-970E-06DE21E1884A}"/>
              </a:ext>
            </a:extLst>
          </p:cNvPr>
          <p:cNvSpPr/>
          <p:nvPr/>
        </p:nvSpPr>
        <p:spPr>
          <a:xfrm>
            <a:off x="909157" y="6257924"/>
            <a:ext cx="1644046" cy="5206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Plotting.R</a:t>
            </a:r>
            <a:endParaRPr lang="en-GB" dirty="0"/>
          </a:p>
          <a:p>
            <a:pPr algn="ctr"/>
            <a:r>
              <a:rPr lang="en-GB" dirty="0" err="1"/>
              <a:t>Functions.R</a:t>
            </a:r>
            <a:endParaRPr lang="en-GB" dirty="0"/>
          </a:p>
        </p:txBody>
      </p:sp>
      <p:pic>
        <p:nvPicPr>
          <p:cNvPr id="7" name="Picture 2" descr="GitHub Logos and Usage · GitHub">
            <a:extLst>
              <a:ext uri="{FF2B5EF4-FFF2-40B4-BE49-F238E27FC236}">
                <a16:creationId xmlns:a16="http://schemas.microsoft.com/office/drawing/2014/main" id="{F2705584-5F41-40A4-A514-35248FC86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50564"/>
            <a:ext cx="511481" cy="5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A9347E33-E95F-46C9-A53B-738C76AFD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" y="1704975"/>
            <a:ext cx="6023312" cy="3833622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BE622017-A924-4FA3-9D8D-A59B796485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773" y="1704975"/>
            <a:ext cx="6023312" cy="383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305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7A1262F-D518-445C-B5CA-546AFCFECCC6}"/>
              </a:ext>
            </a:extLst>
          </p:cNvPr>
          <p:cNvSpPr/>
          <p:nvPr/>
        </p:nvSpPr>
        <p:spPr>
          <a:xfrm>
            <a:off x="238118" y="79460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Clean up the data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CB9C25A-AA7A-444C-A2F0-0DE2F9B0AB08}"/>
              </a:ext>
            </a:extLst>
          </p:cNvPr>
          <p:cNvSpPr/>
          <p:nvPr/>
        </p:nvSpPr>
        <p:spPr>
          <a:xfrm>
            <a:off x="5429243" y="79460"/>
            <a:ext cx="5019675" cy="65920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Visualize </a:t>
            </a:r>
            <a:r>
              <a:rPr lang="en-GB" dirty="0">
                <a:solidFill>
                  <a:srgbClr val="FF0000"/>
                </a:solidFill>
              </a:rPr>
              <a:t>concentration</a:t>
            </a:r>
            <a:r>
              <a:rPr lang="en-GB" dirty="0"/>
              <a:t> and response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D6A2781-F30C-4892-970E-06DE21E1884A}"/>
              </a:ext>
            </a:extLst>
          </p:cNvPr>
          <p:cNvSpPr/>
          <p:nvPr/>
        </p:nvSpPr>
        <p:spPr>
          <a:xfrm>
            <a:off x="909157" y="6257924"/>
            <a:ext cx="1644046" cy="5206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Plotting.R</a:t>
            </a:r>
            <a:endParaRPr lang="en-GB" dirty="0"/>
          </a:p>
          <a:p>
            <a:pPr algn="ctr"/>
            <a:r>
              <a:rPr lang="en-GB" dirty="0" err="1"/>
              <a:t>Functions.R</a:t>
            </a:r>
            <a:endParaRPr lang="en-GB" dirty="0"/>
          </a:p>
        </p:txBody>
      </p:sp>
      <p:pic>
        <p:nvPicPr>
          <p:cNvPr id="7" name="Picture 2" descr="GitHub Logos and Usage · GitHub">
            <a:extLst>
              <a:ext uri="{FF2B5EF4-FFF2-40B4-BE49-F238E27FC236}">
                <a16:creationId xmlns:a16="http://schemas.microsoft.com/office/drawing/2014/main" id="{F2705584-5F41-40A4-A514-35248FC86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50564"/>
            <a:ext cx="511481" cy="51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406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A59D8-CDE7-45FF-A41E-97FD5D97B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E129-1D9E-41B5-9BD4-893112249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Relate back to data </a:t>
            </a:r>
          </a:p>
          <a:p>
            <a:r>
              <a:rPr lang="en-GB" dirty="0"/>
              <a:t>LLOQ </a:t>
            </a:r>
          </a:p>
        </p:txBody>
      </p:sp>
    </p:spTree>
    <p:extLst>
      <p:ext uri="{BB962C8B-B14F-4D97-AF65-F5344CB8AC3E}">
        <p14:creationId xmlns:p14="http://schemas.microsoft.com/office/powerpoint/2010/main" val="3354054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615</TotalTime>
  <Words>348</Words>
  <Application>Microsoft Office PowerPoint</Application>
  <PresentationFormat>Widescreen</PresentationFormat>
  <Paragraphs>71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Pharmacokinetic / Pharmacodynamic  analysis of experimental data</vt:lpstr>
      <vt:lpstr>Setting</vt:lpstr>
      <vt:lpstr>Provided with data-set…</vt:lpstr>
      <vt:lpstr>Methodology</vt:lpstr>
      <vt:lpstr>PowerPoint Presentation</vt:lpstr>
      <vt:lpstr>PowerPoint Presentation</vt:lpstr>
      <vt:lpstr>PowerPoint Presentation</vt:lpstr>
      <vt:lpstr>PowerPoint Presentation</vt:lpstr>
      <vt:lpstr>Cleaning up</vt:lpstr>
      <vt:lpstr>PK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Pharmacokinetic / Pharmacodynamic  analysis of experimental data</dc:title>
  <dc:creator>sam jones</dc:creator>
  <cp:lastModifiedBy>sam jones</cp:lastModifiedBy>
  <cp:revision>112</cp:revision>
  <dcterms:created xsi:type="dcterms:W3CDTF">2021-01-01T15:56:10Z</dcterms:created>
  <dcterms:modified xsi:type="dcterms:W3CDTF">2021-01-02T15:52:30Z</dcterms:modified>
</cp:coreProperties>
</file>

<file path=docProps/thumbnail.jpeg>
</file>